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notesSlides/notesSlide4.xml" ContentType="application/vnd.openxmlformats-officedocument.presentationml.notesSlide+xml"/>
  <Override PartName="/ppt/embeddings/oleObject2.bin" ContentType="application/vnd.openxmlformats-officedocument.oleObject"/>
  <Override PartName="/ppt/notesSlides/notesSlide5.xml" ContentType="application/vnd.openxmlformats-officedocument.presentationml.notesSlide+xml"/>
  <Override PartName="/ppt/embeddings/oleObject3.bin" ContentType="application/vnd.openxmlformats-officedocument.oleObject"/>
  <Override PartName="/ppt/notesSlides/notesSlide6.xml" ContentType="application/vnd.openxmlformats-officedocument.presentationml.notesSlide+xml"/>
  <Override PartName="/ppt/embeddings/oleObject4.bin" ContentType="application/vnd.openxmlformats-officedocument.oleObject"/>
  <Override PartName="/ppt/notesSlides/notesSlide7.xml" ContentType="application/vnd.openxmlformats-officedocument.presentationml.notesSlide+xml"/>
  <Override PartName="/ppt/embeddings/oleObject5.bin" ContentType="application/vnd.openxmlformats-officedocument.oleObject"/>
  <Override PartName="/ppt/notesSlides/notesSlide8.xml" ContentType="application/vnd.openxmlformats-officedocument.presentationml.notesSlide+xml"/>
  <Override PartName="/ppt/embeddings/oleObject6.bin" ContentType="application/vnd.openxmlformats-officedocument.oleObject"/>
  <Override PartName="/ppt/notesSlides/notesSlide9.xml" ContentType="application/vnd.openxmlformats-officedocument.presentationml.notesSlide+xml"/>
  <Override PartName="/ppt/embeddings/oleObject7.bin" ContentType="application/vnd.openxmlformats-officedocument.oleObject"/>
  <Override PartName="/ppt/notesSlides/notesSlide10.xml" ContentType="application/vnd.openxmlformats-officedocument.presentationml.notesSlide+xml"/>
  <Override PartName="/ppt/embeddings/oleObject8.bin" ContentType="application/vnd.openxmlformats-officedocument.oleObject"/>
  <Override PartName="/ppt/notesSlides/notesSlide11.xml" ContentType="application/vnd.openxmlformats-officedocument.presentationml.notesSlide+xml"/>
  <Override PartName="/ppt/embeddings/oleObject9.bin" ContentType="application/vnd.openxmlformats-officedocument.oleObject"/>
  <Override PartName="/ppt/notesSlides/notesSlide12.xml" ContentType="application/vnd.openxmlformats-officedocument.presentationml.notesSlide+xml"/>
  <Override PartName="/ppt/embeddings/oleObject10.bin" ContentType="application/vnd.openxmlformats-officedocument.oleObject"/>
  <Override PartName="/ppt/notesSlides/notesSlide13.xml" ContentType="application/vnd.openxmlformats-officedocument.presentationml.notesSlide+xml"/>
  <Override PartName="/ppt/embeddings/oleObject11.bin" ContentType="application/vnd.openxmlformats-officedocument.oleObject"/>
  <Override PartName="/ppt/notesSlides/notesSlide14.xml" ContentType="application/vnd.openxmlformats-officedocument.presentationml.notesSlide+xml"/>
  <Override PartName="/ppt/embeddings/oleObject12.bin" ContentType="application/vnd.openxmlformats-officedocument.oleObject"/>
  <Override PartName="/ppt/notesSlides/notesSlide15.xml" ContentType="application/vnd.openxmlformats-officedocument.presentationml.notesSlide+xml"/>
  <Override PartName="/ppt/embeddings/oleObject13.bin" ContentType="application/vnd.openxmlformats-officedocument.oleObject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2" r:id="rId3"/>
    <p:sldId id="306" r:id="rId4"/>
    <p:sldId id="307" r:id="rId5"/>
    <p:sldId id="308" r:id="rId6"/>
    <p:sldId id="261" r:id="rId7"/>
    <p:sldId id="310" r:id="rId8"/>
    <p:sldId id="315" r:id="rId9"/>
    <p:sldId id="301" r:id="rId10"/>
    <p:sldId id="311" r:id="rId11"/>
    <p:sldId id="305" r:id="rId12"/>
    <p:sldId id="309" r:id="rId13"/>
    <p:sldId id="298" r:id="rId14"/>
    <p:sldId id="300" r:id="rId15"/>
    <p:sldId id="312" r:id="rId16"/>
    <p:sldId id="257" r:id="rId17"/>
  </p:sldIdLst>
  <p:sldSz cx="9144000" cy="6858000" type="letter"/>
  <p:notesSz cx="7019925" cy="93059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FF"/>
    <a:srgbClr val="33CCFF"/>
    <a:srgbClr val="CCFF66"/>
    <a:srgbClr val="FFFF99"/>
    <a:srgbClr val="719397"/>
    <a:srgbClr val="E0DED7"/>
    <a:srgbClr val="6D94B2"/>
    <a:srgbClr val="918B7C"/>
    <a:srgbClr val="6C6974"/>
    <a:srgbClr val="5B81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5" autoAdjust="0"/>
    <p:restoredTop sz="94604" autoAdjust="0"/>
  </p:normalViewPr>
  <p:slideViewPr>
    <p:cSldViewPr snapToGrid="0" snapToObjects="1" showGuides="1">
      <p:cViewPr>
        <p:scale>
          <a:sx n="95" d="100"/>
          <a:sy n="95" d="100"/>
        </p:scale>
        <p:origin x="-1448" y="-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26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65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688" y="0"/>
            <a:ext cx="304165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74FE3D-58BF-4454-97A0-BFCE5CDE5081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9200"/>
            <a:ext cx="304165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688" y="8839200"/>
            <a:ext cx="304165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6B825-C56F-4485-9A94-4EAB0F6EB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993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DBD942DE-B171-7842-9020-843223D6A2E1}" type="datetimeFigureOut">
              <a:rPr lang="en-US" smtClean="0"/>
              <a:pPr/>
              <a:t>10/14/16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vert="horz" lIns="93287" tIns="46644" rIns="93287" bIns="4664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21112FA7-500B-EC40-8760-F8D5E7F1DB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40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2FA7-500B-EC40-8760-F8D5E7F1DB1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74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Interior pages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2FA7-500B-EC40-8760-F8D5E7F1DB1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19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Interior pages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2FA7-500B-EC40-8760-F8D5E7F1DB1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99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Interior pages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2FA7-500B-EC40-8760-F8D5E7F1DB1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09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Interior pages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2FA7-500B-EC40-8760-F8D5E7F1DB1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138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Interior pages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2FA7-500B-EC40-8760-F8D5E7F1DB1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75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Interior pages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2FA7-500B-EC40-8760-F8D5E7F1DB1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75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2FA7-500B-EC40-8760-F8D5E7F1DB1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399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Title</a:t>
            </a:r>
            <a:r>
              <a:rPr lang="en-US" baseline="0" dirty="0" smtClean="0"/>
              <a:t> slide (art optional)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2FA7-500B-EC40-8760-F8D5E7F1DB1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85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Interior pages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2FA7-500B-EC40-8760-F8D5E7F1DB1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24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Interior pages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2FA7-500B-EC40-8760-F8D5E7F1DB1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5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Interior pages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2FA7-500B-EC40-8760-F8D5E7F1DB1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87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Interior pages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2FA7-500B-EC40-8760-F8D5E7F1DB1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15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Interior pages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2FA7-500B-EC40-8760-F8D5E7F1DB1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43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Interior pages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2FA7-500B-EC40-8760-F8D5E7F1DB1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43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Interior pages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12FA7-500B-EC40-8760-F8D5E7F1DB1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19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77F7D-5F64-D24F-BFE4-1B76E71C7F04}" type="datetimeFigureOut">
              <a:rPr lang="en-US" smtClean="0"/>
              <a:pPr/>
              <a:t>10/14/16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35BCC-94F1-6244-85CD-83B8F63B92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77F7D-5F64-D24F-BFE4-1B76E71C7F04}" type="datetimeFigureOut">
              <a:rPr lang="en-US" smtClean="0"/>
              <a:pPr/>
              <a:t>10/14/16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35BCC-94F1-6244-85CD-83B8F63B92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77F7D-5F64-D24F-BFE4-1B76E71C7F04}" type="datetimeFigureOut">
              <a:rPr lang="en-US" smtClean="0"/>
              <a:pPr/>
              <a:t>10/14/16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35BCC-94F1-6244-85CD-83B8F63B92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77F7D-5F64-D24F-BFE4-1B76E71C7F04}" type="datetimeFigureOut">
              <a:rPr lang="en-US" smtClean="0"/>
              <a:pPr/>
              <a:t>10/14/16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35BCC-94F1-6244-85CD-83B8F63B92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77F7D-5F64-D24F-BFE4-1B76E71C7F04}" type="datetimeFigureOut">
              <a:rPr lang="en-US" smtClean="0"/>
              <a:pPr/>
              <a:t>10/14/16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35BCC-94F1-6244-85CD-83B8F63B92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77F7D-5F64-D24F-BFE4-1B76E71C7F04}" type="datetimeFigureOut">
              <a:rPr lang="en-US" smtClean="0"/>
              <a:pPr/>
              <a:t>10/14/16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35BCC-94F1-6244-85CD-83B8F63B92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77F7D-5F64-D24F-BFE4-1B76E71C7F04}" type="datetimeFigureOut">
              <a:rPr lang="en-US" smtClean="0"/>
              <a:pPr/>
              <a:t>10/14/16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35BCC-94F1-6244-85CD-83B8F63B92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77F7D-5F64-D24F-BFE4-1B76E71C7F04}" type="datetimeFigureOut">
              <a:rPr lang="en-US" smtClean="0"/>
              <a:pPr/>
              <a:t>10/14/16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35BCC-94F1-6244-85CD-83B8F63B92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77F7D-5F64-D24F-BFE4-1B76E71C7F04}" type="datetimeFigureOut">
              <a:rPr lang="en-US" smtClean="0"/>
              <a:pPr/>
              <a:t>10/14/16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35BCC-94F1-6244-85CD-83B8F63B92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77F7D-5F64-D24F-BFE4-1B76E71C7F04}" type="datetimeFigureOut">
              <a:rPr lang="en-US" smtClean="0"/>
              <a:pPr/>
              <a:t>10/14/16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35BCC-94F1-6244-85CD-83B8F63B92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77F7D-5F64-D24F-BFE4-1B76E71C7F04}" type="datetimeFigureOut">
              <a:rPr lang="en-US" smtClean="0"/>
              <a:pPr/>
              <a:t>10/14/16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35BCC-94F1-6244-85CD-83B8F63B92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77F7D-5F64-D24F-BFE4-1B76E71C7F04}" type="datetimeFigureOut">
              <a:rPr lang="en-US" smtClean="0"/>
              <a:pPr/>
              <a:t>10/14/16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35BCC-94F1-6244-85CD-83B8F63B924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.wmf"/><Relationship Id="rId6" Type="http://schemas.openxmlformats.org/officeDocument/2006/relationships/image" Target="../media/image4.png"/><Relationship Id="rId7" Type="http://schemas.openxmlformats.org/officeDocument/2006/relationships/image" Target="../media/image28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.wmf"/><Relationship Id="rId6" Type="http://schemas.openxmlformats.org/officeDocument/2006/relationships/image" Target="../media/image4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hyperlink" Target="http://www.asia.si.edu/collections/edan/default.cfm" TargetMode="External"/><Relationship Id="rId10" Type="http://schemas.openxmlformats.org/officeDocument/2006/relationships/hyperlink" Target="http://collections.si.edu/search/" TargetMode="External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3.wmf"/><Relationship Id="rId6" Type="http://schemas.openxmlformats.org/officeDocument/2006/relationships/image" Target="../media/image4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3.wmf"/><Relationship Id="rId6" Type="http://schemas.openxmlformats.org/officeDocument/2006/relationships/image" Target="../media/image4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3.wmf"/><Relationship Id="rId6" Type="http://schemas.openxmlformats.org/officeDocument/2006/relationships/image" Target="../media/image4.png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3.wmf"/><Relationship Id="rId6" Type="http://schemas.openxmlformats.org/officeDocument/2006/relationships/image" Target="../media/image4.pn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.wmf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wmf"/><Relationship Id="rId6" Type="http://schemas.openxmlformats.org/officeDocument/2006/relationships/image" Target="../media/image4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wmf"/><Relationship Id="rId6" Type="http://schemas.openxmlformats.org/officeDocument/2006/relationships/image" Target="../media/image4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.wmf"/><Relationship Id="rId6" Type="http://schemas.openxmlformats.org/officeDocument/2006/relationships/image" Target="../media/image4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.wmf"/><Relationship Id="rId6" Type="http://schemas.openxmlformats.org/officeDocument/2006/relationships/image" Target="../media/image4.png"/><Relationship Id="rId7" Type="http://schemas.openxmlformats.org/officeDocument/2006/relationships/hyperlink" Target="http://www.asia.si.edu/collections/provenance-biographies.asp" TargetMode="External"/><Relationship Id="rId8" Type="http://schemas.openxmlformats.org/officeDocument/2006/relationships/image" Target="../media/image26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.wmf"/><Relationship Id="rId6" Type="http://schemas.openxmlformats.org/officeDocument/2006/relationships/image" Target="../media/image4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.wmf"/><Relationship Id="rId6" Type="http://schemas.openxmlformats.org/officeDocument/2006/relationships/image" Target="../media/image4.png"/><Relationship Id="rId7" Type="http://schemas.openxmlformats.org/officeDocument/2006/relationships/image" Target="../media/image27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B818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FS name tag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577415"/>
            <a:ext cx="5486400" cy="929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4202499"/>
              </p:ext>
            </p:extLst>
          </p:nvPr>
        </p:nvGraphicFramePr>
        <p:xfrm>
          <a:off x="0" y="0"/>
          <a:ext cx="9144000" cy="956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2" name="Image" r:id="rId4" imgW="15542640" imgH="1895040" progId="Photoshop.Image.13">
                  <p:embed/>
                </p:oleObj>
              </mc:Choice>
              <mc:Fallback>
                <p:oleObj name="Image" r:id="rId4" imgW="15542640" imgH="1895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956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S letters_wm gra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057" y="5995893"/>
            <a:ext cx="493743" cy="4542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45379" y="2737728"/>
            <a:ext cx="726352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Provenance text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Related research notes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Curatorial Remarks (not yet online)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Database links to </a:t>
            </a:r>
            <a:r>
              <a:rPr lang="en-US" dirty="0">
                <a:solidFill>
                  <a:srgbClr val="000000"/>
                </a:solidFill>
              </a:rPr>
              <a:t>acquisition </a:t>
            </a:r>
            <a:r>
              <a:rPr lang="en-US" dirty="0" smtClean="0">
                <a:solidFill>
                  <a:srgbClr val="000000"/>
                </a:solidFill>
              </a:rPr>
              <a:t>source &amp; previous owner Constituent records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Seals, marks, and </a:t>
            </a:r>
            <a:r>
              <a:rPr lang="en-US" dirty="0" smtClean="0">
                <a:solidFill>
                  <a:srgbClr val="000000"/>
                </a:solidFill>
              </a:rPr>
              <a:t>inscriptions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Links to digitized archival material, </a:t>
            </a:r>
            <a:r>
              <a:rPr lang="en-US" dirty="0" err="1" smtClean="0">
                <a:solidFill>
                  <a:srgbClr val="000000"/>
                </a:solidFill>
              </a:rPr>
              <a:t>comparanda</a:t>
            </a:r>
            <a:r>
              <a:rPr lang="en-US" dirty="0" smtClean="0">
                <a:solidFill>
                  <a:srgbClr val="000000"/>
                </a:solidFill>
              </a:rPr>
              <a:t>, and related web resources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Identifying distinct provenance projects – the </a:t>
            </a:r>
            <a:r>
              <a:rPr lang="en-US" dirty="0" err="1" smtClean="0">
                <a:solidFill>
                  <a:srgbClr val="000000"/>
                </a:solidFill>
              </a:rPr>
              <a:t>Pulverer</a:t>
            </a:r>
            <a:r>
              <a:rPr lang="en-US" dirty="0" smtClean="0">
                <a:solidFill>
                  <a:srgbClr val="000000"/>
                </a:solidFill>
              </a:rPr>
              <a:t> Collection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0550" y="539185"/>
            <a:ext cx="79629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atin typeface="+mj-lt"/>
                <a:cs typeface="Lucida Sans"/>
              </a:rPr>
              <a:t>Freer|Sackler</a:t>
            </a:r>
            <a:r>
              <a:rPr lang="en-US" sz="2800" dirty="0" smtClean="0">
                <a:latin typeface="+mj-lt"/>
                <a:cs typeface="Lucida Sans"/>
              </a:rPr>
              <a:t> provenance data</a:t>
            </a:r>
            <a:endParaRPr lang="en-US" sz="2800" dirty="0">
              <a:latin typeface="+mj-lt"/>
              <a:cs typeface="Lucida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5379" y="1357347"/>
            <a:ext cx="59083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</a:rPr>
              <a:t>Objects</a:t>
            </a:r>
            <a:endParaRPr lang="en-US" sz="2400" b="1" dirty="0">
              <a:solidFill>
                <a:srgbClr val="FFFFFF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19,368 objects with “complete” provenance online</a:t>
            </a:r>
          </a:p>
        </p:txBody>
      </p:sp>
      <p:pic>
        <p:nvPicPr>
          <p:cNvPr id="3" name="Picture 2" descr="Screen Shot 2016-10-12 at 8.38.31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57" y="1433210"/>
            <a:ext cx="14859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0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653491"/>
              </p:ext>
            </p:extLst>
          </p:nvPr>
        </p:nvGraphicFramePr>
        <p:xfrm>
          <a:off x="0" y="0"/>
          <a:ext cx="9144000" cy="956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8" name="Image" r:id="rId4" imgW="15542640" imgH="1895040" progId="Photoshop.Image.13">
                  <p:embed/>
                </p:oleObj>
              </mc:Choice>
              <mc:Fallback>
                <p:oleObj name="Image" r:id="rId4" imgW="15542640" imgH="1895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956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S letters_wm gra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057" y="5995893"/>
            <a:ext cx="493743" cy="4542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0550" y="539185"/>
            <a:ext cx="79629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atin typeface="+mj-lt"/>
                <a:cs typeface="Lucida Sans"/>
              </a:rPr>
              <a:t>Freer|Sackler</a:t>
            </a:r>
            <a:r>
              <a:rPr lang="en-US" sz="2800" dirty="0" smtClean="0">
                <a:latin typeface="+mj-lt"/>
                <a:cs typeface="Lucida Sans"/>
              </a:rPr>
              <a:t> provenance online</a:t>
            </a:r>
            <a:endParaRPr lang="en-US" sz="2800" dirty="0">
              <a:latin typeface="+mj-lt"/>
              <a:cs typeface="Lucida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550" y="1836103"/>
            <a:ext cx="3771429" cy="28952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2021" y="1836103"/>
            <a:ext cx="3771429" cy="28952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0550" y="1312765"/>
            <a:ext cx="377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 F|S  </a:t>
            </a:r>
            <a:r>
              <a:rPr lang="en-US" dirty="0" err="1" smtClean="0">
                <a:solidFill>
                  <a:srgbClr val="FFFFFF"/>
                </a:solidFill>
                <a:hlinkClick r:id="rId9"/>
              </a:rPr>
              <a:t>asia.si.edu</a:t>
            </a:r>
            <a:r>
              <a:rPr lang="en-US" dirty="0" smtClean="0">
                <a:solidFill>
                  <a:srgbClr val="FFFFFF"/>
                </a:solidFill>
                <a:hlinkClick r:id="rId9"/>
              </a:rPr>
              <a:t>/collections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82020" y="1312765"/>
            <a:ext cx="377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 Search Center </a:t>
            </a:r>
            <a:r>
              <a:rPr lang="en-US" dirty="0" err="1" smtClean="0">
                <a:solidFill>
                  <a:schemeClr val="bg1"/>
                </a:solidFill>
                <a:hlinkClick r:id="rId10"/>
              </a:rPr>
              <a:t>collections.si.edu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0550" y="4923458"/>
            <a:ext cx="377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Provenance text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Future links to previous owner records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82020" y="4923458"/>
            <a:ext cx="377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SI Libraries, Archives, and Museums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Future “</a:t>
            </a:r>
            <a:r>
              <a:rPr lang="en-US" dirty="0">
                <a:solidFill>
                  <a:schemeClr val="bg1"/>
                </a:solidFill>
              </a:rPr>
              <a:t>Authority” </a:t>
            </a:r>
            <a:r>
              <a:rPr lang="en-US" dirty="0" smtClean="0">
                <a:solidFill>
                  <a:schemeClr val="bg1"/>
                </a:solidFill>
              </a:rPr>
              <a:t>records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0550" y="5978802"/>
            <a:ext cx="622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Provenance data also included in F|S online scholarly catalogues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83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0562488"/>
              </p:ext>
            </p:extLst>
          </p:nvPr>
        </p:nvGraphicFramePr>
        <p:xfrm>
          <a:off x="0" y="0"/>
          <a:ext cx="9144000" cy="956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9" name="Image" r:id="rId4" imgW="15542640" imgH="1895040" progId="Photoshop.Image.13">
                  <p:embed/>
                </p:oleObj>
              </mc:Choice>
              <mc:Fallback>
                <p:oleObj name="Image" r:id="rId4" imgW="15542640" imgH="1895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956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S letters_wm gra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057" y="5995893"/>
            <a:ext cx="493743" cy="4542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0550" y="539185"/>
            <a:ext cx="79629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  <a:cs typeface="Lucida Sans"/>
              </a:rPr>
              <a:t>Linking to digitized </a:t>
            </a:r>
            <a:r>
              <a:rPr lang="en-US" sz="2800" dirty="0" err="1" smtClean="0">
                <a:latin typeface="+mj-lt"/>
                <a:cs typeface="Lucida Sans"/>
              </a:rPr>
              <a:t>Freer|Sackler</a:t>
            </a:r>
            <a:r>
              <a:rPr lang="en-US" sz="2800" dirty="0" smtClean="0">
                <a:latin typeface="+mj-lt"/>
                <a:cs typeface="Lucida Sans"/>
              </a:rPr>
              <a:t> Archival records</a:t>
            </a:r>
            <a:endParaRPr lang="en-US" sz="2800" dirty="0">
              <a:latin typeface="+mj-lt"/>
              <a:cs typeface="Lucida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55456" y="1275462"/>
            <a:ext cx="62330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Provides URLs </a:t>
            </a:r>
            <a:r>
              <a:rPr lang="en-US" b="1" dirty="0">
                <a:solidFill>
                  <a:schemeClr val="bg1"/>
                </a:solidFill>
              </a:rPr>
              <a:t>for both finding aids and item-level </a:t>
            </a:r>
            <a:r>
              <a:rPr lang="en-US" b="1" dirty="0" smtClean="0">
                <a:solidFill>
                  <a:schemeClr val="bg1"/>
                </a:solidFill>
              </a:rPr>
              <a:t>records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Archival records include related accession numbers in metadata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6-10-13 at 6.23.5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8" y="2513723"/>
            <a:ext cx="5414211" cy="25619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8930" y="3165869"/>
            <a:ext cx="6574832" cy="323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9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4209073"/>
              </p:ext>
            </p:extLst>
          </p:nvPr>
        </p:nvGraphicFramePr>
        <p:xfrm>
          <a:off x="0" y="0"/>
          <a:ext cx="9144000" cy="956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5" name="Image" r:id="rId4" imgW="15542640" imgH="1895040" progId="Photoshop.Image.13">
                  <p:embed/>
                </p:oleObj>
              </mc:Choice>
              <mc:Fallback>
                <p:oleObj name="Image" r:id="rId4" imgW="15542640" imgH="1895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956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S letters_wm gra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057" y="5995893"/>
            <a:ext cx="493743" cy="4542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1293" y="1844393"/>
            <a:ext cx="81655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000000"/>
                </a:solidFill>
              </a:rPr>
              <a:t>Jane </a:t>
            </a:r>
            <a:r>
              <a:rPr lang="en-US" b="1" dirty="0" err="1" smtClean="0">
                <a:solidFill>
                  <a:srgbClr val="000000"/>
                </a:solidFill>
              </a:rPr>
              <a:t>Milosch</a:t>
            </a:r>
            <a:r>
              <a:rPr lang="en-US" dirty="0" smtClean="0">
                <a:solidFill>
                  <a:srgbClr val="000000"/>
                </a:solidFill>
              </a:rPr>
              <a:t> and SPRI – the Smithsonian Provenance Research Initiative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000000"/>
                </a:solidFill>
              </a:rPr>
              <a:t>Richard </a:t>
            </a:r>
            <a:r>
              <a:rPr lang="en-US" b="1" dirty="0" err="1" smtClean="0">
                <a:solidFill>
                  <a:srgbClr val="000000"/>
                </a:solidFill>
              </a:rPr>
              <a:t>Kurin</a:t>
            </a:r>
            <a:r>
              <a:rPr lang="en-US" dirty="0" smtClean="0">
                <a:solidFill>
                  <a:srgbClr val="000000"/>
                </a:solidFill>
              </a:rPr>
              <a:t>, Undersecretary for History, Art and Culture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000000"/>
                </a:solidFill>
              </a:rPr>
              <a:t>Julian </a:t>
            </a:r>
            <a:r>
              <a:rPr lang="en-US" b="1" dirty="0" err="1" smtClean="0">
                <a:solidFill>
                  <a:srgbClr val="000000"/>
                </a:solidFill>
              </a:rPr>
              <a:t>Raby</a:t>
            </a:r>
            <a:r>
              <a:rPr lang="en-US" dirty="0" smtClean="0">
                <a:solidFill>
                  <a:srgbClr val="000000"/>
                </a:solidFill>
              </a:rPr>
              <a:t>, Director, </a:t>
            </a:r>
            <a:r>
              <a:rPr lang="en-US" dirty="0" err="1" smtClean="0">
                <a:solidFill>
                  <a:srgbClr val="000000"/>
                </a:solidFill>
              </a:rPr>
              <a:t>Freer|Sackler</a:t>
            </a:r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000000"/>
                </a:solidFill>
              </a:rPr>
              <a:t>Beth Duley</a:t>
            </a:r>
            <a:r>
              <a:rPr lang="en-US" dirty="0" smtClean="0">
                <a:solidFill>
                  <a:srgbClr val="000000"/>
                </a:solidFill>
              </a:rPr>
              <a:t>, Head of Collections, </a:t>
            </a:r>
            <a:r>
              <a:rPr lang="en-US" dirty="0" err="1" smtClean="0">
                <a:solidFill>
                  <a:srgbClr val="000000"/>
                </a:solidFill>
              </a:rPr>
              <a:t>Freer|Sackler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FFFF"/>
                </a:solidFill>
              </a:rPr>
              <a:t>The </a:t>
            </a:r>
            <a:r>
              <a:rPr lang="en-US" b="1" dirty="0" smtClean="0">
                <a:solidFill>
                  <a:srgbClr val="FFFFFF"/>
                </a:solidFill>
              </a:rPr>
              <a:t>goal </a:t>
            </a:r>
            <a:r>
              <a:rPr lang="en-US" b="1" dirty="0" smtClean="0">
                <a:solidFill>
                  <a:srgbClr val="FFFFFF"/>
                </a:solidFill>
              </a:rPr>
              <a:t>to realize provenance search across multiple institutions</a:t>
            </a:r>
          </a:p>
          <a:p>
            <a:pPr marL="285750" indent="-285750">
              <a:buFont typeface="Arial"/>
              <a:buChar char="•"/>
            </a:pPr>
            <a:endParaRPr lang="en-US" b="1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FFFF"/>
                </a:solidFill>
              </a:rPr>
              <a:t>Support for the research process &amp; the needs of researchers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0550" y="539185"/>
            <a:ext cx="79629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  <a:cs typeface="Lucida Sans"/>
              </a:rPr>
              <a:t>The mandate to share</a:t>
            </a:r>
            <a:endParaRPr lang="en-US" sz="2800" dirty="0">
              <a:latin typeface="+mj-lt"/>
              <a:cs typeface="Lucida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0550" y="1299229"/>
            <a:ext cx="571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Support and direction from leadership makes a difference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5702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5824124"/>
              </p:ext>
            </p:extLst>
          </p:nvPr>
        </p:nvGraphicFramePr>
        <p:xfrm>
          <a:off x="0" y="0"/>
          <a:ext cx="9144000" cy="956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8" name="Image" r:id="rId4" imgW="15542640" imgH="1895040" progId="Photoshop.Image.13">
                  <p:embed/>
                </p:oleObj>
              </mc:Choice>
              <mc:Fallback>
                <p:oleObj name="Image" r:id="rId4" imgW="15542640" imgH="1895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956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S letters_wm gra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057" y="5995893"/>
            <a:ext cx="493743" cy="4542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8350" y="1357145"/>
            <a:ext cx="77851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</a:rPr>
              <a:t>Using linked data as a common platform</a:t>
            </a:r>
          </a:p>
          <a:p>
            <a:r>
              <a:rPr lang="en-US" sz="2000" b="1" dirty="0" smtClean="0">
                <a:solidFill>
                  <a:srgbClr val="FFFFFF"/>
                </a:solidFill>
              </a:rPr>
              <a:t>Using the newly developed CRM Ontology</a:t>
            </a:r>
          </a:p>
          <a:p>
            <a:r>
              <a:rPr lang="en-US" sz="2000" b="1" dirty="0" smtClean="0">
                <a:solidFill>
                  <a:srgbClr val="FFFFFF"/>
                </a:solidFill>
              </a:rPr>
              <a:t>With the use of </a:t>
            </a:r>
            <a:r>
              <a:rPr lang="en-US" sz="2000" b="1" dirty="0" err="1" smtClean="0">
                <a:solidFill>
                  <a:srgbClr val="FFFFFF"/>
                </a:solidFill>
              </a:rPr>
              <a:t>CRMinf</a:t>
            </a:r>
            <a:r>
              <a:rPr lang="en-US" sz="2000" b="1" dirty="0" smtClean="0">
                <a:solidFill>
                  <a:srgbClr val="FFFFFF"/>
                </a:solidFill>
              </a:rPr>
              <a:t> </a:t>
            </a:r>
          </a:p>
          <a:p>
            <a:endParaRPr lang="en-US" sz="2000" dirty="0" smtClean="0">
              <a:solidFill>
                <a:srgbClr val="000000"/>
              </a:solidFill>
            </a:endParaRPr>
          </a:p>
          <a:p>
            <a:r>
              <a:rPr lang="en-US" sz="2000" b="1" dirty="0" smtClean="0">
                <a:solidFill>
                  <a:schemeClr val="bg1"/>
                </a:solidFill>
              </a:rPr>
              <a:t>Scalable</a:t>
            </a:r>
          </a:p>
          <a:p>
            <a:endParaRPr lang="en-US" sz="2000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to search multiple sets of museum data</a:t>
            </a:r>
            <a:endParaRPr lang="en-US" sz="2000" dirty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to accommodate all of each museum’s 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and allow grouping by “keyword” sets – (WWII-era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b="1" dirty="0" smtClean="0">
                <a:solidFill>
                  <a:schemeClr val="bg1"/>
                </a:solidFill>
              </a:rPr>
              <a:t>Useful, and Innovative</a:t>
            </a:r>
          </a:p>
          <a:p>
            <a:endParaRPr lang="en-US" sz="2000" b="1" dirty="0" smtClean="0">
              <a:solidFill>
                <a:srgbClr val="FFFFFF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Combine the advantages of linked data visualization 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with indexing &amp; access to deeper material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With the ability to save summaries of sets of data </a:t>
            </a:r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0550" y="539185"/>
            <a:ext cx="79629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  <a:cs typeface="Lucida Sans"/>
              </a:rPr>
              <a:t>A search portal for Asian provenance</a:t>
            </a:r>
            <a:endParaRPr lang="en-US" sz="2800" dirty="0">
              <a:latin typeface="+mj-lt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328008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514469"/>
              </p:ext>
            </p:extLst>
          </p:nvPr>
        </p:nvGraphicFramePr>
        <p:xfrm>
          <a:off x="0" y="0"/>
          <a:ext cx="9144000" cy="956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3" name="Image" r:id="rId4" imgW="15542640" imgH="1895040" progId="Photoshop.Image.13">
                  <p:embed/>
                </p:oleObj>
              </mc:Choice>
              <mc:Fallback>
                <p:oleObj name="Image" r:id="rId4" imgW="15542640" imgH="1895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956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S letters_wm gra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057" y="5995893"/>
            <a:ext cx="493743" cy="4542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8350" y="1878511"/>
            <a:ext cx="7785100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Resume WWII provenance research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Using the Carnegie </a:t>
            </a:r>
            <a:r>
              <a:rPr lang="en-US" dirty="0" err="1" smtClean="0">
                <a:solidFill>
                  <a:srgbClr val="000000"/>
                </a:solidFill>
              </a:rPr>
              <a:t>Elysa</a:t>
            </a:r>
            <a:r>
              <a:rPr lang="en-US" dirty="0" smtClean="0">
                <a:solidFill>
                  <a:srgbClr val="000000"/>
                </a:solidFill>
              </a:rPr>
              <a:t> tool to structure text and generate linked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Incorporate new practices of linking &amp; developing relational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Create TMS Event records for significant auctions, exhibitions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With an eye towards the evolution of the provenance text format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b="1" dirty="0" smtClean="0">
                <a:solidFill>
                  <a:srgbClr val="000000"/>
                </a:solidFill>
              </a:rPr>
              <a:t>Host a two-day workshop to explore the path from research to search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For American museums with Asian collections, European partners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To explore and understand elements for a successful search interface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000000"/>
              </a:solidFill>
            </a:endParaRPr>
          </a:p>
          <a:p>
            <a:r>
              <a:rPr lang="en-US" b="1" dirty="0" smtClean="0">
                <a:solidFill>
                  <a:srgbClr val="000000"/>
                </a:solidFill>
              </a:rPr>
              <a:t>Establish wire-frame models for the interface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b="1" dirty="0" smtClean="0">
                <a:solidFill>
                  <a:srgbClr val="000000"/>
                </a:solidFill>
              </a:rPr>
              <a:t>Secure funding to create a search portal for Asian provenance</a:t>
            </a: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0550" y="539185"/>
            <a:ext cx="79629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  <a:cs typeface="Lucida Sans"/>
              </a:rPr>
              <a:t>Towards a search portal for Asian provenance</a:t>
            </a:r>
            <a:endParaRPr lang="en-US" sz="2800" dirty="0">
              <a:latin typeface="+mj-lt"/>
              <a:cs typeface="Lucida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1727" y="1251406"/>
            <a:ext cx="72605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research – provenance text – relational data – linked </a:t>
            </a:r>
            <a:r>
              <a:rPr lang="en-US" sz="2000" b="1" dirty="0"/>
              <a:t>data – search</a:t>
            </a:r>
          </a:p>
        </p:txBody>
      </p:sp>
    </p:spTree>
    <p:extLst>
      <p:ext uri="{BB962C8B-B14F-4D97-AF65-F5344CB8AC3E}">
        <p14:creationId xmlns:p14="http://schemas.microsoft.com/office/powerpoint/2010/main" val="223743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B818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S letters clos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794" y="2390179"/>
            <a:ext cx="4273011" cy="11886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B818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0550" y="715970"/>
            <a:ext cx="7962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95000"/>
                  </a:schemeClr>
                </a:solidFill>
                <a:latin typeface="+mj-lt"/>
                <a:cs typeface="Lucida Sans"/>
              </a:rPr>
              <a:t>Asian Art Provenance: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  <a:latin typeface="+mj-lt"/>
                <a:cs typeface="Lucida Sans"/>
              </a:rPr>
              <a:t>Research and data at the </a:t>
            </a:r>
            <a:r>
              <a:rPr lang="en-US" sz="2800" dirty="0" err="1" smtClean="0">
                <a:solidFill>
                  <a:schemeClr val="tx1">
                    <a:lumMod val="95000"/>
                  </a:schemeClr>
                </a:solidFill>
                <a:latin typeface="+mj-lt"/>
                <a:cs typeface="Lucida Sans"/>
              </a:rPr>
              <a:t>Freer|Sackler</a:t>
            </a:r>
            <a:endParaRPr lang="en-US" sz="2800" dirty="0">
              <a:solidFill>
                <a:schemeClr val="tx1">
                  <a:lumMod val="95000"/>
                </a:schemeClr>
              </a:solidFill>
              <a:latin typeface="+mj-lt"/>
              <a:cs typeface="Lucida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4900" y="4495367"/>
            <a:ext cx="70612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dirty="0" smtClean="0">
                <a:solidFill>
                  <a:schemeClr val="tx1">
                    <a:lumMod val="95000"/>
                  </a:schemeClr>
                </a:solidFill>
                <a:cs typeface="Lucida Sans"/>
              </a:rPr>
              <a:t>Jeffrey Smith</a:t>
            </a:r>
            <a:endParaRPr lang="en-US" spc="300" dirty="0">
              <a:solidFill>
                <a:schemeClr val="tx1">
                  <a:lumMod val="95000"/>
                </a:schemeClr>
              </a:solidFill>
              <a:cs typeface="Lucida Sans"/>
            </a:endParaRPr>
          </a:p>
          <a:p>
            <a:pPr algn="ctr">
              <a:spcAft>
                <a:spcPts val="600"/>
              </a:spcAft>
              <a:defRPr/>
            </a:pPr>
            <a:r>
              <a:rPr lang="en-US" sz="1400" dirty="0" smtClean="0">
                <a:solidFill>
                  <a:schemeClr val="tx1">
                    <a:lumMod val="95000"/>
                  </a:schemeClr>
                </a:solidFill>
                <a:cs typeface="Lucida Sans"/>
              </a:rPr>
              <a:t>Assistant Registrar for Collections Information</a:t>
            </a:r>
          </a:p>
          <a:p>
            <a:pPr algn="ctr">
              <a:spcAft>
                <a:spcPts val="600"/>
              </a:spcAft>
              <a:defRPr/>
            </a:pPr>
            <a:r>
              <a:rPr lang="en-US" sz="1400" dirty="0" err="1" smtClean="0">
                <a:solidFill>
                  <a:schemeClr val="tx1">
                    <a:lumMod val="95000"/>
                  </a:schemeClr>
                </a:solidFill>
                <a:cs typeface="Lucida Sans"/>
              </a:rPr>
              <a:t>Freer|Sackler</a:t>
            </a:r>
            <a:endParaRPr lang="en-US" sz="1400" dirty="0" smtClean="0">
              <a:solidFill>
                <a:schemeClr val="tx1">
                  <a:lumMod val="95000"/>
                </a:schemeClr>
              </a:solidFill>
              <a:cs typeface="Lucida Sans"/>
            </a:endParaRPr>
          </a:p>
          <a:p>
            <a:pPr algn="ctr">
              <a:spcAft>
                <a:spcPts val="600"/>
              </a:spcAft>
              <a:defRPr/>
            </a:pPr>
            <a:r>
              <a:rPr lang="en-US" sz="1400" dirty="0" err="1" smtClean="0">
                <a:solidFill>
                  <a:schemeClr val="tx1">
                    <a:lumMod val="95000"/>
                  </a:schemeClr>
                </a:solidFill>
                <a:cs typeface="Lucida Sans"/>
              </a:rPr>
              <a:t>smithje@si.edu</a:t>
            </a:r>
            <a:r>
              <a:rPr lang="en-US" sz="1400" dirty="0" smtClean="0">
                <a:solidFill>
                  <a:schemeClr val="tx1">
                    <a:lumMod val="95000"/>
                  </a:schemeClr>
                </a:solidFill>
                <a:cs typeface="Lucida Sans"/>
              </a:rPr>
              <a:t>  |  202-633-0348</a:t>
            </a:r>
          </a:p>
        </p:txBody>
      </p:sp>
      <p:pic>
        <p:nvPicPr>
          <p:cNvPr id="12" name="Picture 11" descr="FS name tag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252" y="6013731"/>
            <a:ext cx="2560320" cy="433547"/>
          </a:xfrm>
          <a:prstGeom prst="rect">
            <a:avLst/>
          </a:prstGeom>
        </p:spPr>
      </p:pic>
      <p:pic>
        <p:nvPicPr>
          <p:cNvPr id="7" name="Picture 6" descr="SI sunburst_whit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6013731"/>
            <a:ext cx="2285848" cy="2621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1672" y="2447985"/>
            <a:ext cx="7962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+mj-lt"/>
                <a:cs typeface="Lucida Sans"/>
              </a:rPr>
              <a:t>21</a:t>
            </a:r>
            <a:r>
              <a:rPr lang="en-US" sz="2400" baseline="30000" dirty="0" smtClean="0">
                <a:solidFill>
                  <a:schemeClr val="tx1">
                    <a:lumMod val="95000"/>
                  </a:schemeClr>
                </a:solidFill>
                <a:latin typeface="+mj-lt"/>
                <a:cs typeface="Lucida Sans"/>
              </a:rPr>
              <a:t>st</a:t>
            </a: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+mj-lt"/>
                <a:cs typeface="Lucida Sans"/>
              </a:rPr>
              <a:t> –Century Digital Provenance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</a:schemeClr>
                </a:solidFill>
                <a:latin typeface="+mj-lt"/>
                <a:cs typeface="Lucida Sans"/>
              </a:rPr>
              <a:t>Carnegie Museum of Art   Pittsburgh, Pennsylvania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95000"/>
                  </a:schemeClr>
                </a:solidFill>
                <a:latin typeface="+mj-lt"/>
                <a:cs typeface="Lucida Sans"/>
              </a:rPr>
              <a:t>October 14, 2016</a:t>
            </a:r>
            <a:endParaRPr lang="en-US" sz="2000" dirty="0">
              <a:solidFill>
                <a:schemeClr val="tx1">
                  <a:lumMod val="95000"/>
                </a:schemeClr>
              </a:solidFill>
              <a:latin typeface="+mj-lt"/>
              <a:cs typeface="Lucida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574421" y="36629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6445720"/>
              </p:ext>
            </p:extLst>
          </p:nvPr>
        </p:nvGraphicFramePr>
        <p:xfrm>
          <a:off x="0" y="0"/>
          <a:ext cx="9144000" cy="956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" name="Image" r:id="rId4" imgW="15542640" imgH="1895040" progId="Photoshop.Image.13">
                  <p:embed/>
                </p:oleObj>
              </mc:Choice>
              <mc:Fallback>
                <p:oleObj name="Image" r:id="rId4" imgW="15542640" imgH="1895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956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S letters_wm gra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057" y="5995893"/>
            <a:ext cx="493743" cy="4542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0550" y="539185"/>
            <a:ext cx="79629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  <a:cs typeface="Lucida Sans"/>
              </a:rPr>
              <a:t>The </a:t>
            </a:r>
            <a:r>
              <a:rPr lang="en-US" sz="2800" dirty="0" err="1" smtClean="0">
                <a:latin typeface="+mj-lt"/>
                <a:cs typeface="Lucida Sans"/>
              </a:rPr>
              <a:t>Freer|Sackler</a:t>
            </a:r>
            <a:r>
              <a:rPr lang="en-US" sz="2800" dirty="0" smtClean="0">
                <a:latin typeface="+mj-lt"/>
                <a:cs typeface="Lucida Sans"/>
              </a:rPr>
              <a:t> collections</a:t>
            </a:r>
            <a:endParaRPr lang="en-US" sz="2800" dirty="0">
              <a:latin typeface="+mj-lt"/>
              <a:cs typeface="Lucida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4094" y="1653064"/>
            <a:ext cx="34293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41,313 objects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American art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Ancient Egyptian art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Ancient Near Eastern Art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Arts of the Islamic World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Biblical Manuscripts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Chinese art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Contemporary art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European art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Greek and Roman art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Japanese art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Korean art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South Asian and Himalayan art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Southeast Asian art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90550" y="4161867"/>
            <a:ext cx="3955238" cy="1876757"/>
            <a:chOff x="590550" y="3896946"/>
            <a:chExt cx="3955238" cy="1876757"/>
          </a:xfrm>
        </p:grpSpPr>
        <p:sp>
          <p:nvSpPr>
            <p:cNvPr id="10" name="Rectangle 9"/>
            <p:cNvSpPr/>
            <p:nvPr/>
          </p:nvSpPr>
          <p:spPr>
            <a:xfrm>
              <a:off x="1743343" y="3896946"/>
              <a:ext cx="2802445" cy="6771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Arthur M. Sackler </a:t>
              </a:r>
              <a:r>
                <a:rPr lang="en-US" sz="2000" dirty="0" smtClean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Gallery</a:t>
              </a:r>
            </a:p>
            <a:p>
              <a:r>
                <a:rPr lang="en-US" dirty="0" smtClean="0">
                  <a:solidFill>
                    <a:schemeClr val="bg1"/>
                  </a:solidFill>
                </a:rPr>
                <a:t>opened in 1987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0550" y="3896946"/>
              <a:ext cx="980952" cy="137481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20255" y="4637988"/>
              <a:ext cx="2035715" cy="1135715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590550" y="1627491"/>
            <a:ext cx="3389303" cy="2039344"/>
            <a:chOff x="590550" y="1627491"/>
            <a:chExt cx="3389303" cy="2039344"/>
          </a:xfrm>
        </p:grpSpPr>
        <p:sp>
          <p:nvSpPr>
            <p:cNvPr id="8" name="TextBox 7"/>
            <p:cNvSpPr txBox="1"/>
            <p:nvPr/>
          </p:nvSpPr>
          <p:spPr>
            <a:xfrm>
              <a:off x="1743343" y="1627491"/>
              <a:ext cx="2236510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Freer Gallery of Art</a:t>
              </a:r>
            </a:p>
            <a:p>
              <a:r>
                <a:rPr lang="en-US" dirty="0" smtClean="0">
                  <a:solidFill>
                    <a:schemeClr val="bg1"/>
                  </a:solidFill>
                </a:rPr>
                <a:t>opened in 1921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0550" y="1750017"/>
              <a:ext cx="980952" cy="140952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20255" y="2373977"/>
              <a:ext cx="1757143" cy="1292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915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6445720"/>
              </p:ext>
            </p:extLst>
          </p:nvPr>
        </p:nvGraphicFramePr>
        <p:xfrm>
          <a:off x="0" y="0"/>
          <a:ext cx="9144000" cy="956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2" name="Image" r:id="rId4" imgW="15542640" imgH="1895040" progId="Photoshop.Image.13">
                  <p:embed/>
                </p:oleObj>
              </mc:Choice>
              <mc:Fallback>
                <p:oleObj name="Image" r:id="rId4" imgW="15542640" imgH="1895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956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S letters_wm gra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057" y="5995893"/>
            <a:ext cx="493743" cy="4542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0550" y="539185"/>
            <a:ext cx="79629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atin typeface="+mj-lt"/>
                <a:cs typeface="Lucida Sans"/>
              </a:rPr>
              <a:t>Freer|Sackler</a:t>
            </a:r>
            <a:r>
              <a:rPr lang="en-US" sz="2800" dirty="0" smtClean="0">
                <a:latin typeface="+mj-lt"/>
                <a:cs typeface="Lucida Sans"/>
              </a:rPr>
              <a:t> collection highlights</a:t>
            </a:r>
            <a:endParaRPr lang="en-US" sz="2800" dirty="0">
              <a:latin typeface="+mj-lt"/>
              <a:cs typeface="Lucida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5648" y="1612103"/>
            <a:ext cx="40840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American art of the Aesthetic Movement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James McNeill Whistler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Chinese bronzes, jades, paintings, sculpture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Islamic manuscripts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Ancient Near Eastern Art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Asian ceramics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Japanese painting,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graphic arts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3143" y="1641699"/>
            <a:ext cx="1097143" cy="6685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0570" y="1213128"/>
            <a:ext cx="851429" cy="10971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3055" y="2609981"/>
            <a:ext cx="760000" cy="10914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164" y="2832839"/>
            <a:ext cx="1097143" cy="8685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41628" y="2604267"/>
            <a:ext cx="902857" cy="10971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37341" y="3967499"/>
            <a:ext cx="605714" cy="10971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9164" y="3967499"/>
            <a:ext cx="868571" cy="10971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47342" y="4121785"/>
            <a:ext cx="1097143" cy="94285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0874" y="5404050"/>
            <a:ext cx="697143" cy="10342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69657" y="5684422"/>
            <a:ext cx="1017143" cy="76571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27817" y="5590717"/>
            <a:ext cx="1809524" cy="8476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82455" y="4316071"/>
            <a:ext cx="1097143" cy="748571"/>
          </a:xfrm>
          <a:prstGeom prst="rect">
            <a:avLst/>
          </a:prstGeom>
        </p:spPr>
      </p:pic>
      <p:pic>
        <p:nvPicPr>
          <p:cNvPr id="3" name="Picture 2" descr="Screen Shot 2016-10-12 at 8.22.13 PM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702" y="5404050"/>
            <a:ext cx="712470" cy="102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6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0562488"/>
              </p:ext>
            </p:extLst>
          </p:nvPr>
        </p:nvGraphicFramePr>
        <p:xfrm>
          <a:off x="0" y="0"/>
          <a:ext cx="9144000" cy="956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6" name="Image" r:id="rId4" imgW="15542640" imgH="1895040" progId="Photoshop.Image.13">
                  <p:embed/>
                </p:oleObj>
              </mc:Choice>
              <mc:Fallback>
                <p:oleObj name="Image" r:id="rId4" imgW="15542640" imgH="1895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956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S letters_wm gra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057" y="5995893"/>
            <a:ext cx="493743" cy="4542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0550" y="539185"/>
            <a:ext cx="79629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  <a:cs typeface="Lucida Sans"/>
              </a:rPr>
              <a:t>The </a:t>
            </a:r>
            <a:r>
              <a:rPr lang="en-US" sz="2800" dirty="0" err="1" smtClean="0">
                <a:latin typeface="+mj-lt"/>
                <a:cs typeface="Lucida Sans"/>
              </a:rPr>
              <a:t>Freer|Sackler</a:t>
            </a:r>
            <a:r>
              <a:rPr lang="en-US" sz="2800" dirty="0" smtClean="0">
                <a:latin typeface="+mj-lt"/>
                <a:cs typeface="Lucida Sans"/>
              </a:rPr>
              <a:t> Archives</a:t>
            </a:r>
            <a:endParaRPr lang="en-US" sz="2800" dirty="0">
              <a:latin typeface="+mj-lt"/>
              <a:cs typeface="Lucida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5379" y="1357347"/>
            <a:ext cx="501104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Over 160 collections, including:</a:t>
            </a:r>
          </a:p>
          <a:p>
            <a:endParaRPr lang="en-US" b="1" dirty="0"/>
          </a:p>
          <a:p>
            <a:r>
              <a:rPr lang="en-US" dirty="0" smtClean="0"/>
              <a:t>Charles Lang Freer Papers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correspondence, diaries, art inventories, vouchers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collection level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finding aids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/>
              <a:t>Personal, professional papers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archaeologists, collectors, dealers, and artists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Henri </a:t>
            </a:r>
            <a:r>
              <a:rPr lang="en-US" dirty="0" err="1" smtClean="0">
                <a:solidFill>
                  <a:schemeClr val="bg1"/>
                </a:solidFill>
              </a:rPr>
              <a:t>Vever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Abel William Bahr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Yatsuhashi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Haramuchi</a:t>
            </a:r>
            <a:r>
              <a:rPr lang="en-US" dirty="0" smtClean="0">
                <a:solidFill>
                  <a:schemeClr val="bg1"/>
                </a:solidFill>
              </a:rPr>
              <a:t> Family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John Calvin Ferguson Family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/>
              <a:t>Photography and Graphics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Empress Dowager photographs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Antoin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Sevruguin</a:t>
            </a:r>
            <a:r>
              <a:rPr lang="en-US" dirty="0" smtClean="0">
                <a:solidFill>
                  <a:schemeClr val="bg1"/>
                </a:solidFill>
              </a:rPr>
              <a:t> photographs</a:t>
            </a:r>
          </a:p>
          <a:p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5527" y="2914830"/>
            <a:ext cx="1271758" cy="27992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6419" y="3003827"/>
            <a:ext cx="904762" cy="11238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2792" y="4566731"/>
            <a:ext cx="733333" cy="11428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7908" y="1477974"/>
            <a:ext cx="895238" cy="1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881760"/>
              </p:ext>
            </p:extLst>
          </p:nvPr>
        </p:nvGraphicFramePr>
        <p:xfrm>
          <a:off x="0" y="0"/>
          <a:ext cx="9144000" cy="956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Image" r:id="rId4" imgW="15542640" imgH="1895040" progId="Photoshop.Image.13">
                  <p:embed/>
                </p:oleObj>
              </mc:Choice>
              <mc:Fallback>
                <p:oleObj name="Image" r:id="rId4" imgW="15542640" imgH="1895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956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S letters_wm gra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057" y="5995893"/>
            <a:ext cx="493743" cy="4542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79913" y="1761083"/>
            <a:ext cx="68189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2000</a:t>
            </a:r>
            <a:r>
              <a:rPr lang="en-US" dirty="0" smtClean="0">
                <a:solidFill>
                  <a:srgbClr val="000000"/>
                </a:solidFill>
              </a:rPr>
              <a:t>		First coordination with Smithsonian initiatives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2002</a:t>
            </a:r>
            <a:r>
              <a:rPr lang="en-US" dirty="0" smtClean="0">
                <a:solidFill>
                  <a:srgbClr val="000000"/>
                </a:solidFill>
              </a:rPr>
              <a:t>		Claim received against Chinese Zhou dynasty vessel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2004-2006</a:t>
            </a:r>
            <a:r>
              <a:rPr lang="en-US" dirty="0" smtClean="0">
                <a:solidFill>
                  <a:srgbClr val="000000"/>
                </a:solidFill>
              </a:rPr>
              <a:t>	First WWII-era research on 204 objects from</a:t>
            </a:r>
          </a:p>
          <a:p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		dealers von der </a:t>
            </a:r>
            <a:r>
              <a:rPr lang="en-US" dirty="0" err="1" smtClean="0">
                <a:solidFill>
                  <a:srgbClr val="000000"/>
                </a:solidFill>
              </a:rPr>
              <a:t>Heydt</a:t>
            </a:r>
            <a:r>
              <a:rPr lang="en-US" dirty="0" smtClean="0">
                <a:solidFill>
                  <a:srgbClr val="000000"/>
                </a:solidFill>
              </a:rPr>
              <a:t>, C.T. Loo, &amp; </a:t>
            </a:r>
            <a:r>
              <a:rPr lang="en-US" dirty="0" err="1" smtClean="0">
                <a:solidFill>
                  <a:srgbClr val="000000"/>
                </a:solidFill>
              </a:rPr>
              <a:t>Tonying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2007</a:t>
            </a:r>
            <a:r>
              <a:rPr lang="en-US" dirty="0" smtClean="0">
                <a:solidFill>
                  <a:srgbClr val="000000"/>
                </a:solidFill>
              </a:rPr>
              <a:t>		L. Stein Art Research hired to provide guidance for 				continuing research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2008</a:t>
            </a:r>
            <a:r>
              <a:rPr lang="en-US" dirty="0" smtClean="0">
                <a:solidFill>
                  <a:srgbClr val="000000"/>
                </a:solidFill>
              </a:rPr>
              <a:t>		Two researchers hired for further research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on 					Chinese collections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Adoption of a standardized format for provenance text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Guidelines for expressing variables of custody and ownership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550" y="539185"/>
            <a:ext cx="79629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atin typeface="+mj-lt"/>
                <a:cs typeface="Lucida Sans"/>
              </a:rPr>
              <a:t>Freer|Sackler</a:t>
            </a:r>
            <a:r>
              <a:rPr lang="en-US" sz="2800" dirty="0" smtClean="0">
                <a:latin typeface="+mj-lt"/>
                <a:cs typeface="Lucida Sans"/>
              </a:rPr>
              <a:t> provenance research</a:t>
            </a:r>
            <a:endParaRPr lang="en-US" sz="2800" dirty="0">
              <a:latin typeface="+mj-lt"/>
              <a:cs typeface="Lucida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953" y="1195415"/>
            <a:ext cx="27021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WWII-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era research only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881760"/>
              </p:ext>
            </p:extLst>
          </p:nvPr>
        </p:nvGraphicFramePr>
        <p:xfrm>
          <a:off x="0" y="0"/>
          <a:ext cx="9144000" cy="956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2" name="Image" r:id="rId4" imgW="15542640" imgH="1895040" progId="Photoshop.Image.13">
                  <p:embed/>
                </p:oleObj>
              </mc:Choice>
              <mc:Fallback>
                <p:oleObj name="Image" r:id="rId4" imgW="15542640" imgH="1895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956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S letters_wm gra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057" y="5995893"/>
            <a:ext cx="493743" cy="4542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1766" y="1656492"/>
            <a:ext cx="7746626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2008 – present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b="1" dirty="0" smtClean="0">
                <a:solidFill>
                  <a:srgbClr val="FFFFFF"/>
                </a:solidFill>
              </a:rPr>
              <a:t>At the end of the first phase of WWII-era research:</a:t>
            </a:r>
          </a:p>
          <a:p>
            <a:endParaRPr lang="en-US" b="1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0000"/>
                </a:solidFill>
              </a:rPr>
              <a:t>11,934 records identified as WWII-provenance concerns </a:t>
            </a:r>
          </a:p>
          <a:p>
            <a:r>
              <a:rPr lang="en-US" dirty="0">
                <a:solidFill>
                  <a:schemeClr val="bg1"/>
                </a:solidFill>
              </a:rPr>
              <a:t>164 – gap, 95 – no gap, 11,675 – review </a:t>
            </a:r>
            <a:r>
              <a:rPr lang="en-US" dirty="0" smtClean="0">
                <a:solidFill>
                  <a:schemeClr val="bg1"/>
                </a:solidFill>
              </a:rPr>
              <a:t>pending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Smithsonian funding </a:t>
            </a:r>
            <a:r>
              <a:rPr lang="en-US" dirty="0" smtClean="0">
                <a:solidFill>
                  <a:srgbClr val="000000"/>
                </a:solidFill>
              </a:rPr>
              <a:t>helps to continue minor </a:t>
            </a:r>
            <a:r>
              <a:rPr lang="en-US" dirty="0">
                <a:solidFill>
                  <a:srgbClr val="000000"/>
                </a:solidFill>
              </a:rPr>
              <a:t>research 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and </a:t>
            </a:r>
            <a:r>
              <a:rPr lang="en-US" dirty="0">
                <a:solidFill>
                  <a:srgbClr val="000000"/>
                </a:solidFill>
              </a:rPr>
              <a:t>complete records with unformatted provenance </a:t>
            </a:r>
            <a:r>
              <a:rPr lang="en-US" dirty="0" smtClean="0">
                <a:solidFill>
                  <a:srgbClr val="000000"/>
                </a:solidFill>
              </a:rPr>
              <a:t>text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David Berg Foundation </a:t>
            </a:r>
            <a:r>
              <a:rPr lang="en-US" dirty="0" smtClean="0">
                <a:solidFill>
                  <a:srgbClr val="000000"/>
                </a:solidFill>
              </a:rPr>
              <a:t>funding supports research on key dealers and collectors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and the creation of biographies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Provenance data goes online, resource pages created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Ongoing review of new acquisitions, “on hold” records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0550" y="539185"/>
            <a:ext cx="79629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atin typeface="+mj-lt"/>
                <a:cs typeface="Lucida Sans"/>
              </a:rPr>
              <a:t>Freer|Sackler</a:t>
            </a:r>
            <a:r>
              <a:rPr lang="en-US" sz="2800" dirty="0" smtClean="0">
                <a:latin typeface="+mj-lt"/>
                <a:cs typeface="Lucida Sans"/>
              </a:rPr>
              <a:t> provenance research</a:t>
            </a:r>
            <a:endParaRPr lang="en-US" sz="2800" dirty="0">
              <a:latin typeface="+mj-lt"/>
              <a:cs typeface="Lucida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98138" y="1195415"/>
            <a:ext cx="4403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WWII-era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 general collections provenance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Screen Shot 2016-10-13 at 4.29.54 PM.png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589" y="1382059"/>
            <a:ext cx="1466476" cy="207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9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75065"/>
              </p:ext>
            </p:extLst>
          </p:nvPr>
        </p:nvGraphicFramePr>
        <p:xfrm>
          <a:off x="0" y="0"/>
          <a:ext cx="9144000" cy="956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8" name="Image" r:id="rId4" imgW="15542640" imgH="1895040" progId="Photoshop.Image.13">
                  <p:embed/>
                </p:oleObj>
              </mc:Choice>
              <mc:Fallback>
                <p:oleObj name="Image" r:id="rId4" imgW="15542640" imgH="1895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956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S letters_wm gra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057" y="5995893"/>
            <a:ext cx="493743" cy="4542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6824" y="1781572"/>
            <a:ext cx="77466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Currently...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Partnership with the Carnegie Museum of Art and Yale Center for British Art to establish an ontology for provenance using the CRM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Immersion in the CRM and </a:t>
            </a:r>
            <a:r>
              <a:rPr lang="en-US" dirty="0">
                <a:solidFill>
                  <a:schemeClr val="bg1"/>
                </a:solidFill>
              </a:rPr>
              <a:t>the world of linked </a:t>
            </a:r>
            <a:r>
              <a:rPr lang="en-US" dirty="0" smtClean="0">
                <a:solidFill>
                  <a:schemeClr val="bg1"/>
                </a:solidFill>
              </a:rPr>
              <a:t>data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Refining and standardizing provenance data in light of what has been learned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Mapping </a:t>
            </a:r>
            <a:r>
              <a:rPr lang="en-US" dirty="0" err="1" smtClean="0">
                <a:solidFill>
                  <a:schemeClr val="bg1"/>
                </a:solidFill>
              </a:rPr>
              <a:t>Freer|Sackler</a:t>
            </a:r>
            <a:r>
              <a:rPr lang="en-US" dirty="0" smtClean="0">
                <a:solidFill>
                  <a:schemeClr val="bg1"/>
                </a:solidFill>
              </a:rPr>
              <a:t> data to the CRM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Creating linked data for </a:t>
            </a:r>
            <a:r>
              <a:rPr lang="en-US" dirty="0" err="1" smtClean="0">
                <a:solidFill>
                  <a:schemeClr val="bg1"/>
                </a:solidFill>
              </a:rPr>
              <a:t>Freer|Sackler</a:t>
            </a:r>
            <a:r>
              <a:rPr lang="en-US" dirty="0" smtClean="0">
                <a:solidFill>
                  <a:schemeClr val="bg1"/>
                </a:solidFill>
              </a:rPr>
              <a:t> provenance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Understanding linked data for search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550" y="539185"/>
            <a:ext cx="79629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atin typeface="+mj-lt"/>
                <a:cs typeface="Lucida Sans"/>
              </a:rPr>
              <a:t>Freer|Sackler</a:t>
            </a:r>
            <a:r>
              <a:rPr lang="en-US" sz="2800" dirty="0" smtClean="0">
                <a:latin typeface="+mj-lt"/>
                <a:cs typeface="Lucida Sans"/>
              </a:rPr>
              <a:t> provenance research</a:t>
            </a:r>
            <a:endParaRPr lang="en-US" sz="2800" dirty="0">
              <a:latin typeface="+mj-lt"/>
              <a:cs typeface="Lucida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82847" y="1195415"/>
            <a:ext cx="6434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Understanding the implications of new technology and new tools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060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0562488"/>
              </p:ext>
            </p:extLst>
          </p:nvPr>
        </p:nvGraphicFramePr>
        <p:xfrm>
          <a:off x="0" y="0"/>
          <a:ext cx="9144000" cy="956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" name="Image" r:id="rId4" imgW="15542640" imgH="1895040" progId="Photoshop.Image.13">
                  <p:embed/>
                </p:oleObj>
              </mc:Choice>
              <mc:Fallback>
                <p:oleObj name="Image" r:id="rId4" imgW="15542640" imgH="1895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956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S letters_wm gra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057" y="5995893"/>
            <a:ext cx="493743" cy="4542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0550" y="539185"/>
            <a:ext cx="79629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5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atin typeface="+mj-lt"/>
                <a:cs typeface="Lucida Sans"/>
              </a:rPr>
              <a:t>Freer|Sackler</a:t>
            </a:r>
            <a:r>
              <a:rPr lang="en-US" sz="2800" dirty="0" smtClean="0">
                <a:latin typeface="+mj-lt"/>
                <a:cs typeface="Lucida Sans"/>
              </a:rPr>
              <a:t> provenance data</a:t>
            </a:r>
            <a:endParaRPr lang="en-US" sz="2800" dirty="0">
              <a:latin typeface="+mj-lt"/>
              <a:cs typeface="Lucida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5379" y="1357347"/>
            <a:ext cx="59083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Constituents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1,580 </a:t>
            </a:r>
            <a:r>
              <a:rPr lang="en-US" b="1" dirty="0">
                <a:solidFill>
                  <a:schemeClr val="bg1"/>
                </a:solidFill>
              </a:rPr>
              <a:t>individual records for acquisition-related </a:t>
            </a:r>
            <a:r>
              <a:rPr lang="en-US" b="1" dirty="0" smtClean="0">
                <a:solidFill>
                  <a:schemeClr val="bg1"/>
                </a:solidFill>
              </a:rPr>
              <a:t>constituents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1,703 individual records for previous </a:t>
            </a:r>
            <a:r>
              <a:rPr lang="en-US" b="1" dirty="0" smtClean="0">
                <a:solidFill>
                  <a:schemeClr val="bg1"/>
                </a:solidFill>
              </a:rPr>
              <a:t>owners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 descr="Screen Shot 2016-10-12 at 8.32.17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206" y="1507383"/>
            <a:ext cx="1309594" cy="17485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5379" y="3265936"/>
            <a:ext cx="756296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Life dates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Alternate names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Geography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Biographical text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Related Constituents (family, business partners, businesses)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Images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Hyperlinks to digitized archival material and related web resources (Wikipedia)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ULAN URLs</a:t>
            </a:r>
          </a:p>
        </p:txBody>
      </p:sp>
    </p:spTree>
    <p:extLst>
      <p:ext uri="{BB962C8B-B14F-4D97-AF65-F5344CB8AC3E}">
        <p14:creationId xmlns:p14="http://schemas.microsoft.com/office/powerpoint/2010/main" val="273354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Freer Sackler 1">
      <a:dk1>
        <a:sysClr val="windowText" lastClr="000000"/>
      </a:dk1>
      <a:lt1>
        <a:sysClr val="window" lastClr="FFFFFF"/>
      </a:lt1>
      <a:dk2>
        <a:srgbClr val="918B7C"/>
      </a:dk2>
      <a:lt2>
        <a:srgbClr val="E0DED7"/>
      </a:lt2>
      <a:accent1>
        <a:srgbClr val="398481"/>
      </a:accent1>
      <a:accent2>
        <a:srgbClr val="5582A3"/>
      </a:accent2>
      <a:accent3>
        <a:srgbClr val="719EA2"/>
      </a:accent3>
      <a:accent4>
        <a:srgbClr val="9CA757"/>
      </a:accent4>
      <a:accent5>
        <a:srgbClr val="BF4D20"/>
      </a:accent5>
      <a:accent6>
        <a:srgbClr val="B41826"/>
      </a:accent6>
      <a:hlink>
        <a:srgbClr val="918B7C"/>
      </a:hlink>
      <a:folHlink>
        <a:srgbClr val="E0DED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2051</TotalTime>
  <Words>897</Words>
  <Application>Microsoft Macintosh PowerPoint</Application>
  <PresentationFormat>Letter Paper (8.5x11 in)</PresentationFormat>
  <Paragraphs>235</Paragraphs>
  <Slides>16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Smithsonian Institution</dc:creator>
  <cp:lastModifiedBy>Jeffrey Smith</cp:lastModifiedBy>
  <cp:revision>172</cp:revision>
  <cp:lastPrinted>2014-09-27T16:53:47Z</cp:lastPrinted>
  <dcterms:created xsi:type="dcterms:W3CDTF">2011-06-01T20:04:56Z</dcterms:created>
  <dcterms:modified xsi:type="dcterms:W3CDTF">2016-10-14T11:43:41Z</dcterms:modified>
</cp:coreProperties>
</file>